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7"/>
  </p:notesMasterIdLst>
  <p:sldIdLst>
    <p:sldId id="267" r:id="rId2"/>
    <p:sldId id="258" r:id="rId3"/>
    <p:sldId id="260" r:id="rId4"/>
    <p:sldId id="261" r:id="rId5"/>
    <p:sldId id="262" r:id="rId6"/>
    <p:sldId id="266" r:id="rId7"/>
    <p:sldId id="268" r:id="rId8"/>
    <p:sldId id="270" r:id="rId9"/>
    <p:sldId id="273" r:id="rId10"/>
    <p:sldId id="275" r:id="rId11"/>
    <p:sldId id="276" r:id="rId12"/>
    <p:sldId id="265" r:id="rId13"/>
    <p:sldId id="271" r:id="rId14"/>
    <p:sldId id="274" r:id="rId15"/>
    <p:sldId id="27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DE9"/>
    <a:srgbClr val="09E743"/>
    <a:srgbClr val="46E0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465A7-9018-4691-A5B7-78C2CCC81162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6040F-FA6C-439C-A5DC-19287AF298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9071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6040F-FA6C-439C-A5DC-19287AF2987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2554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A401-971E-48AE-BE4D-358BDE13845F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7A5AE8-F3A5-4802-9217-F2E190A7F8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A401-971E-48AE-BE4D-358BDE13845F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5AE8-F3A5-4802-9217-F2E190A7F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A401-971E-48AE-BE4D-358BDE13845F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5AE8-F3A5-4802-9217-F2E190A7F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A03A401-971E-48AE-BE4D-358BDE13845F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37A5AE8-F3A5-4802-9217-F2E190A7F8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A401-971E-48AE-BE4D-358BDE13845F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5AE8-F3A5-4802-9217-F2E190A7F8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A401-971E-48AE-BE4D-358BDE13845F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5AE8-F3A5-4802-9217-F2E190A7F8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5AE8-F3A5-4802-9217-F2E190A7F8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A401-971E-48AE-BE4D-358BDE13845F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A401-971E-48AE-BE4D-358BDE13845F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5AE8-F3A5-4802-9217-F2E190A7F8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A401-971E-48AE-BE4D-358BDE13845F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5AE8-F3A5-4802-9217-F2E190A7F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A03A401-971E-48AE-BE4D-358BDE13845F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7A5AE8-F3A5-4802-9217-F2E190A7F8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A401-971E-48AE-BE4D-358BDE13845F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7A5AE8-F3A5-4802-9217-F2E190A7F8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A03A401-971E-48AE-BE4D-358BDE13845F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37A5AE8-F3A5-4802-9217-F2E190A7F8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artacus.schoolnet.co.uk/WWindianweapons.htm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www.mce.k12tn.net/indians/reports1/cherokee2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Weapon_dance" TargetMode="External"/><Relationship Id="rId5" Type="http://schemas.openxmlformats.org/officeDocument/2006/relationships/hyperlink" Target="http://www.schoolhistory.co.uk/year8links/natives/Nativewarfare.pdf" TargetMode="External"/><Relationship Id="rId4" Type="http://schemas.openxmlformats.org/officeDocument/2006/relationships/hyperlink" Target="http://www.larocheleathers.com/artwork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suite101.com.s3.amazonaws.com/3022001_com_headdress.jpg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www.neokistomi.com/breastplate5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ache2.artprintimages.com/lrg/22/2246/JW2ZD00Z.jpg" TargetMode="External"/><Relationship Id="rId5" Type="http://schemas.openxmlformats.org/officeDocument/2006/relationships/hyperlink" Target="http://www.american-indian-art.com/Tomahawk25-96.JPG" TargetMode="External"/><Relationship Id="rId4" Type="http://schemas.openxmlformats.org/officeDocument/2006/relationships/hyperlink" Target="http://www.old-picture.com/indians/pictures/Counting-Coup.j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ndag.com/images/titans/ch50/scalp.jpg" TargetMode="External"/><Relationship Id="rId2" Type="http://schemas.openxmlformats.org/officeDocument/2006/relationships/hyperlink" Target="http://www.red-path.org/war-clubs/Medium-Stone-Head-War-Club-lge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www.worldofstock.com/slides/PCU1415.jpg" TargetMode="External"/><Relationship Id="rId4" Type="http://schemas.openxmlformats.org/officeDocument/2006/relationships/hyperlink" Target="http://www.spartacus.schoolnet.co.uk/WWscalping1.jpg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.dailymail.co.uk/i/pix/2010/12/02/article-1334986-0C51DD5A000005DC-437_634x43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76400" y="810828"/>
            <a:ext cx="6324600" cy="707886"/>
          </a:xfrm>
          <a:prstGeom prst="rect">
            <a:avLst/>
          </a:prstGeom>
          <a:gradFill flip="none" rotWithShape="1">
            <a:gsLst>
              <a:gs pos="0">
                <a:srgbClr val="00B0F0">
                  <a:lumMod val="91000"/>
                  <a:lumOff val="9000"/>
                </a:srgbClr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North American Warfare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1817914" y="4474029"/>
            <a:ext cx="5486400" cy="830997"/>
          </a:xfrm>
          <a:prstGeom prst="rect">
            <a:avLst/>
          </a:prstGeom>
          <a:gradFill>
            <a:gsLst>
              <a:gs pos="43331">
                <a:srgbClr val="87B77F"/>
              </a:gs>
              <a:gs pos="24150">
                <a:srgbClr val="4BB4B1"/>
              </a:gs>
              <a:gs pos="0">
                <a:srgbClr val="00B0F0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By: Adam Temraz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314636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4572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</a:t>
            </a:r>
            <a:r>
              <a:rPr lang="en-US" sz="2800" dirty="0" smtClean="0"/>
              <a:t>Rituals and advice given by the medicine man.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Preferred form of battle: sudden raids.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Average: 20-30 men would go on raids.</a:t>
            </a:r>
            <a:endParaRPr lang="en-US" sz="2800" dirty="0" smtClean="0"/>
          </a:p>
          <a:p>
            <a:r>
              <a:rPr lang="en-US" sz="2800" dirty="0" smtClean="0"/>
              <a:t>Women very rarely took place.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A medicine man (at the right).</a:t>
            </a:r>
            <a:endParaRPr lang="en-US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048000" y="457200"/>
            <a:ext cx="3657600" cy="12003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Preparation and Tactics</a:t>
            </a:r>
            <a:endParaRPr lang="en-US" sz="3600" b="1" cap="none" spc="0" dirty="0">
              <a:ln w="11430"/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57200"/>
            <a:ext cx="1243012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6543" y="402772"/>
            <a:ext cx="1243012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0" name="Picture 2" descr="http://personal.georgiasouthern.edu/~rdanie12/medicinem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3197442"/>
            <a:ext cx="2514600" cy="32718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2790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4572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Scalp-skin and hair on top of head.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Death on battlefield led to scalping.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W/o scalping, the Sioux believed you couldn’t enter eternal after-life.</a:t>
            </a:r>
          </a:p>
          <a:p>
            <a:r>
              <a:rPr lang="en-US" sz="2400" dirty="0" smtClean="0"/>
              <a:t> Sioux removed scalp of enemies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It was for less enemies in after-life.</a:t>
            </a:r>
            <a:endParaRPr lang="en-US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048000" y="457200"/>
            <a:ext cx="365760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Scalping</a:t>
            </a:r>
            <a:endParaRPr lang="en-US" sz="3600" b="1" cap="none" spc="0" dirty="0">
              <a:ln w="11430"/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57200"/>
            <a:ext cx="1243012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6543" y="402772"/>
            <a:ext cx="1243012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698" name="Picture 2" descr="http://www.spartacus.schoolnet.co.uk/WWscalping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4267200"/>
            <a:ext cx="2667000" cy="2094047"/>
          </a:xfrm>
          <a:prstGeom prst="rect">
            <a:avLst/>
          </a:prstGeom>
          <a:noFill/>
        </p:spPr>
      </p:pic>
      <p:pic>
        <p:nvPicPr>
          <p:cNvPr id="29700" name="Picture 4" descr="http://www.wendag.com/images/titans/ch50/scalp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3048000"/>
            <a:ext cx="2600325" cy="32175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2790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7169"/>
            <a:ext cx="8229600" cy="4572000"/>
          </a:xfrm>
        </p:spPr>
        <p:txBody>
          <a:bodyPr>
            <a:normAutofit fontScale="47500" lnSpcReduction="20000"/>
          </a:bodyPr>
          <a:lstStyle/>
          <a:p>
            <a:r>
              <a:rPr lang="en-US" sz="2900" dirty="0" smtClean="0"/>
              <a:t> </a:t>
            </a:r>
            <a:r>
              <a:rPr lang="en-US" sz="2900" dirty="0" smtClean="0"/>
              <a:t>"Cherokee." </a:t>
            </a:r>
            <a:r>
              <a:rPr lang="en-US" sz="2900" i="1" dirty="0" smtClean="0"/>
              <a:t>~Mountain City Elementary School</a:t>
            </a:r>
            <a:r>
              <a:rPr lang="en-US" sz="2900" dirty="0" smtClean="0"/>
              <a:t>. Web. 20 Mar. 2012. 	</a:t>
            </a:r>
          </a:p>
          <a:p>
            <a:pPr>
              <a:buNone/>
            </a:pPr>
            <a:r>
              <a:rPr lang="en-US" sz="2900" dirty="0" smtClean="0"/>
              <a:t>		</a:t>
            </a:r>
            <a:r>
              <a:rPr lang="en-US" sz="2900" dirty="0" smtClean="0">
                <a:hlinkClick r:id="rId2"/>
              </a:rPr>
              <a:t>http://www.mce.k12tn.net/indians/reports1/cherokee2.htm</a:t>
            </a:r>
            <a:r>
              <a:rPr lang="en-US" sz="2900" dirty="0" smtClean="0"/>
              <a:t>.</a:t>
            </a:r>
          </a:p>
          <a:p>
            <a:endParaRPr lang="en-US" sz="2900" dirty="0" smtClean="0"/>
          </a:p>
          <a:p>
            <a:r>
              <a:rPr lang="en-US" sz="2900" dirty="0" smtClean="0"/>
              <a:t> "Indian Weapons." </a:t>
            </a:r>
            <a:r>
              <a:rPr lang="en-US" sz="2900" i="1" dirty="0" smtClean="0"/>
              <a:t>Spartacus Educational</a:t>
            </a:r>
            <a:r>
              <a:rPr lang="en-US" sz="2900" dirty="0" smtClean="0"/>
              <a:t>. Web. 20 Mar. 2012. 	</a:t>
            </a:r>
            <a:r>
              <a:rPr lang="en-US" sz="2900" dirty="0" smtClean="0">
                <a:hlinkClick r:id="rId3"/>
              </a:rPr>
              <a:t>http</a:t>
            </a:r>
            <a:r>
              <a:rPr lang="en-US" sz="2900" dirty="0" smtClean="0">
                <a:hlinkClick r:id="rId3"/>
              </a:rPr>
              <a:t>://</a:t>
            </a:r>
            <a:r>
              <a:rPr lang="en-US" sz="2900" dirty="0" smtClean="0">
                <a:hlinkClick r:id="rId3"/>
              </a:rPr>
              <a:t>www.spartacus.schoolnet.co.uk/WWindianweapons.htm</a:t>
            </a:r>
            <a:r>
              <a:rPr lang="en-US" sz="2900" dirty="0" smtClean="0"/>
              <a:t>. </a:t>
            </a:r>
            <a:endParaRPr lang="en-US" sz="2900" dirty="0" smtClean="0"/>
          </a:p>
          <a:p>
            <a:endParaRPr lang="en-US" sz="2900" dirty="0" smtClean="0"/>
          </a:p>
          <a:p>
            <a:r>
              <a:rPr lang="en-US" sz="2900" dirty="0" smtClean="0"/>
              <a:t> "</a:t>
            </a:r>
            <a:r>
              <a:rPr lang="en-US" sz="2900" dirty="0" err="1" smtClean="0"/>
              <a:t>Laroche</a:t>
            </a:r>
            <a:r>
              <a:rPr lang="en-US" sz="2900" dirty="0" smtClean="0"/>
              <a:t> Leathers - Artwork." </a:t>
            </a:r>
            <a:r>
              <a:rPr lang="en-US" sz="2900" i="1" dirty="0" err="1" smtClean="0"/>
              <a:t>Laroche</a:t>
            </a:r>
            <a:r>
              <a:rPr lang="en-US" sz="2900" i="1" dirty="0" smtClean="0"/>
              <a:t> Leathers</a:t>
            </a:r>
            <a:r>
              <a:rPr lang="en-US" sz="2900" dirty="0" smtClean="0"/>
              <a:t>. 12 July </a:t>
            </a:r>
            <a:r>
              <a:rPr lang="en-US" sz="2900" dirty="0" smtClean="0"/>
              <a:t>2005</a:t>
            </a:r>
            <a:r>
              <a:rPr lang="en-US" sz="2900" dirty="0" smtClean="0"/>
              <a:t>. Web. 20 </a:t>
            </a:r>
            <a:r>
              <a:rPr lang="en-US" sz="2900" dirty="0" smtClean="0"/>
              <a:t>Mar</a:t>
            </a:r>
            <a:r>
              <a:rPr lang="en-US" sz="2900" dirty="0" smtClean="0"/>
              <a:t>. 2012.  	</a:t>
            </a:r>
          </a:p>
          <a:p>
            <a:pPr>
              <a:buNone/>
            </a:pPr>
            <a:r>
              <a:rPr lang="en-US" sz="2900" dirty="0" smtClean="0"/>
              <a:t>		</a:t>
            </a:r>
            <a:r>
              <a:rPr lang="en-US" sz="2900" dirty="0" smtClean="0">
                <a:hlinkClick r:id="rId4"/>
              </a:rPr>
              <a:t>http://</a:t>
            </a:r>
            <a:r>
              <a:rPr lang="en-US" sz="2900" dirty="0" smtClean="0">
                <a:hlinkClick r:id="rId4"/>
              </a:rPr>
              <a:t>www.larocheleathers.com/artwork.html</a:t>
            </a:r>
            <a:r>
              <a:rPr lang="en-US" sz="2900" dirty="0" smtClean="0"/>
              <a:t>. </a:t>
            </a:r>
            <a:endParaRPr lang="en-US" sz="2900" dirty="0" smtClean="0"/>
          </a:p>
          <a:p>
            <a:endParaRPr lang="en-US" sz="2900" dirty="0" smtClean="0"/>
          </a:p>
          <a:p>
            <a:r>
              <a:rPr lang="en-US" sz="2900" dirty="0" smtClean="0"/>
              <a:t>"</a:t>
            </a:r>
            <a:r>
              <a:rPr lang="en-US" sz="2900" dirty="0" smtClean="0"/>
              <a:t>Native American Warfare." </a:t>
            </a:r>
            <a:r>
              <a:rPr lang="en-US" sz="2900" i="1" dirty="0" err="1" smtClean="0"/>
              <a:t>Schoolhistory</a:t>
            </a:r>
            <a:r>
              <a:rPr lang="en-US" sz="2900" dirty="0" smtClean="0"/>
              <a:t>. School History. </a:t>
            </a:r>
            <a:r>
              <a:rPr lang="en-US" sz="2900" dirty="0" smtClean="0"/>
              <a:t>Web</a:t>
            </a:r>
            <a:r>
              <a:rPr lang="en-US" sz="2900" dirty="0" smtClean="0"/>
              <a:t>. 20 Mar. 2012. 	</a:t>
            </a:r>
            <a:r>
              <a:rPr lang="en-US" sz="2900" dirty="0" smtClean="0">
                <a:hlinkClick r:id="rId5"/>
              </a:rPr>
              <a:t>http://</a:t>
            </a:r>
            <a:r>
              <a:rPr lang="en-US" sz="2900" dirty="0" smtClean="0">
                <a:hlinkClick r:id="rId5"/>
              </a:rPr>
              <a:t>www.schoolhistory.co.uk/year8links/natives/Nativewarfare.pdf</a:t>
            </a:r>
            <a:r>
              <a:rPr lang="en-US" sz="2900" dirty="0" smtClean="0"/>
              <a:t>. </a:t>
            </a:r>
          </a:p>
          <a:p>
            <a:pPr>
              <a:buNone/>
            </a:pPr>
            <a:endParaRPr lang="en-US" sz="2900" dirty="0" smtClean="0"/>
          </a:p>
          <a:p>
            <a:r>
              <a:rPr lang="en-US" sz="2900" dirty="0" smtClean="0"/>
              <a:t> "Weapon Dance." </a:t>
            </a:r>
            <a:r>
              <a:rPr lang="en-US" sz="2900" i="1" dirty="0" smtClean="0"/>
              <a:t>Wikipedia</a:t>
            </a:r>
            <a:r>
              <a:rPr lang="en-US" sz="2900" dirty="0" smtClean="0"/>
              <a:t>. Wikimedia Foundation, 17 Mar. 2012. Web. 20 </a:t>
            </a:r>
            <a:r>
              <a:rPr lang="en-US" sz="2900" dirty="0" smtClean="0"/>
              <a:t>Mar</a:t>
            </a:r>
            <a:r>
              <a:rPr lang="en-US" sz="2900" dirty="0" smtClean="0"/>
              <a:t>. 2012. </a:t>
            </a:r>
            <a:r>
              <a:rPr lang="en-US" sz="2900" dirty="0" smtClean="0"/>
              <a:t>	</a:t>
            </a:r>
            <a:r>
              <a:rPr lang="en-US" sz="2900" dirty="0" smtClean="0">
                <a:hlinkClick r:id="rId6"/>
              </a:rPr>
              <a:t>http</a:t>
            </a:r>
            <a:r>
              <a:rPr lang="en-US" sz="2900" dirty="0" smtClean="0">
                <a:hlinkClick r:id="rId6"/>
              </a:rPr>
              <a:t>://en.wikipedia.org/wiki/Weapon_dance</a:t>
            </a:r>
            <a:r>
              <a:rPr lang="en-US" sz="2900" dirty="0" smtClean="0"/>
              <a:t>.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4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819400" y="685800"/>
            <a:ext cx="4114800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Bibliography</a:t>
            </a:r>
            <a:endParaRPr lang="en-US" sz="4400" b="1" cap="none" spc="0" dirty="0">
              <a:ln w="11430"/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57200"/>
            <a:ext cx="1243012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6543" y="402772"/>
            <a:ext cx="1243012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2790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7169"/>
            <a:ext cx="8229600" cy="4572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hlinkClick r:id="rId2"/>
              </a:rPr>
              <a:t>http://www.neokistomi.com/breastplate5.JPG</a:t>
            </a:r>
            <a:r>
              <a:rPr lang="en-US" sz="2400" dirty="0" smtClean="0"/>
              <a:t> </a:t>
            </a:r>
          </a:p>
          <a:p>
            <a:r>
              <a:rPr lang="en-US" sz="2400" dirty="0" smtClean="0">
                <a:hlinkClick r:id="rId3"/>
              </a:rPr>
              <a:t>http://images.suite101.com.s3.amazonaws.com/3022001_com_headdress.jpg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smtClean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www.old-picture.com/indians/pictures/Counting-Coup.jpg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smtClean="0">
                <a:hlinkClick r:id="rId5"/>
              </a:rPr>
              <a:t>http://</a:t>
            </a:r>
            <a:r>
              <a:rPr lang="en-US" sz="2400" dirty="0" smtClean="0">
                <a:hlinkClick r:id="rId5"/>
              </a:rPr>
              <a:t>www.american-indian-art.com/Tomahawk25-96.JPG</a:t>
            </a:r>
            <a:endParaRPr lang="en-US" sz="2400" dirty="0" smtClean="0"/>
          </a:p>
          <a:p>
            <a:r>
              <a:rPr lang="en-US" sz="2400" dirty="0" smtClean="0">
                <a:hlinkClick r:id="rId6"/>
              </a:rPr>
              <a:t>http</a:t>
            </a:r>
            <a:r>
              <a:rPr lang="en-US" sz="2400" dirty="0" smtClean="0">
                <a:hlinkClick r:id="rId6"/>
              </a:rPr>
              <a:t>://</a:t>
            </a:r>
            <a:r>
              <a:rPr lang="en-US" sz="2400" dirty="0" smtClean="0">
                <a:hlinkClick r:id="rId6"/>
              </a:rPr>
              <a:t>cache2.artprintimages.com/lrg/22/2246/JW2ZD00Z.jpg</a:t>
            </a:r>
            <a:endParaRPr lang="en-US" sz="4000" dirty="0" smtClean="0"/>
          </a:p>
          <a:p>
            <a:pPr>
              <a:buNone/>
            </a:pPr>
            <a:endParaRPr lang="en-US" sz="4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819400" y="381000"/>
            <a:ext cx="4114800" cy="14465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Bibliography (Pictures)</a:t>
            </a:r>
            <a:endParaRPr lang="en-US" sz="4400" b="1" cap="none" spc="0" dirty="0">
              <a:ln w="11430"/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57200"/>
            <a:ext cx="1243012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6543" y="402772"/>
            <a:ext cx="1243012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2790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7169"/>
            <a:ext cx="8229600" cy="4572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 </a:t>
            </a:r>
            <a:r>
              <a:rPr lang="en-US" sz="2400" dirty="0" smtClean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www.red-path.org/war-clubs/Medium-Stone-Head-War-Club-lge.jpg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smtClean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www.wendag.com/images/titans/ch50/scalp.jpg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smtClean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www.spartacus.schoolnet.co.uk/WWscalping1.jpg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smtClean="0">
                <a:hlinkClick r:id="rId5"/>
              </a:rPr>
              <a:t>http://www.worldofstock.com/slides/PCU1415.jpg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4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819400" y="381000"/>
            <a:ext cx="4114800" cy="14465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Bibliography (Pictures)</a:t>
            </a:r>
            <a:endParaRPr lang="en-US" sz="4400" b="1" cap="none" spc="0" dirty="0">
              <a:ln w="11430"/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57200"/>
            <a:ext cx="1243012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6543" y="402772"/>
            <a:ext cx="1243012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2790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worldofstock.com/slides/PCU14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7169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40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533400" y="609600"/>
            <a:ext cx="7817846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 for </a:t>
            </a:r>
          </a:p>
          <a:p>
            <a:pPr algn="ctr"/>
            <a:r>
              <a:rPr lang="en-US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watching!</a:t>
            </a:r>
            <a:endParaRPr lang="en-US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790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Bravery was important in tribes.</a:t>
            </a:r>
          </a:p>
          <a:p>
            <a:r>
              <a:rPr lang="en-US" sz="4000" dirty="0" smtClean="0"/>
              <a:t>Respect was given to bravery.</a:t>
            </a:r>
          </a:p>
          <a:p>
            <a:r>
              <a:rPr lang="en-US" sz="4000" dirty="0" smtClean="0"/>
              <a:t>Greatest sign of bravery: Coup.</a:t>
            </a:r>
          </a:p>
          <a:p>
            <a:r>
              <a:rPr lang="en-US" sz="4000" dirty="0" smtClean="0"/>
              <a:t>Points were given for kills.</a:t>
            </a:r>
          </a:p>
          <a:p>
            <a:r>
              <a:rPr lang="en-US" sz="4000" dirty="0" smtClean="0"/>
              <a:t>More points with coup stick.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2819400" y="468086"/>
            <a:ext cx="4114800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Bravery</a:t>
            </a:r>
            <a:endParaRPr lang="en-US" sz="5400" b="1" cap="none" spc="0" dirty="0">
              <a:ln w="11430"/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57200"/>
            <a:ext cx="1243012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6543" y="402772"/>
            <a:ext cx="1243012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4429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</a:t>
            </a:r>
            <a:r>
              <a:rPr lang="en-US" sz="3600" dirty="0" smtClean="0"/>
              <a:t>Point system used for bravery count.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All coups counted, and displayed publicly.</a:t>
            </a:r>
          </a:p>
          <a:p>
            <a:r>
              <a:rPr lang="en-US" sz="3600" dirty="0" smtClean="0"/>
              <a:t>They had feathers on war bonnets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 </a:t>
            </a:r>
            <a:r>
              <a:rPr lang="en-US" sz="3600" dirty="0" smtClean="0"/>
              <a:t>Or notches on their coup stick.</a:t>
            </a:r>
            <a:endParaRPr lang="en-US" sz="3600" dirty="0" smtClean="0"/>
          </a:p>
          <a:p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2819400" y="468086"/>
            <a:ext cx="4114800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Bravery</a:t>
            </a:r>
            <a:endParaRPr lang="en-US" sz="5400" b="1" cap="none" spc="0" dirty="0">
              <a:ln w="11430"/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57200"/>
            <a:ext cx="1243012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6543" y="402772"/>
            <a:ext cx="1243012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0010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7169"/>
            <a:ext cx="8229600" cy="4572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A Sioux </a:t>
            </a:r>
          </a:p>
          <a:p>
            <a:pPr marL="0" indent="0">
              <a:buNone/>
            </a:pPr>
            <a:r>
              <a:rPr lang="en-US" sz="4000" dirty="0" smtClean="0"/>
              <a:t>warrior at the</a:t>
            </a:r>
          </a:p>
          <a:p>
            <a:pPr marL="0" indent="0">
              <a:buNone/>
            </a:pPr>
            <a:r>
              <a:rPr lang="en-US" sz="4000" dirty="0" smtClean="0"/>
              <a:t>right.</a:t>
            </a:r>
          </a:p>
          <a:p>
            <a:r>
              <a:rPr lang="en-US" sz="4000" dirty="0" smtClean="0"/>
              <a:t> He’s holding a </a:t>
            </a:r>
          </a:p>
          <a:p>
            <a:pPr>
              <a:buNone/>
            </a:pPr>
            <a:r>
              <a:rPr lang="en-US" sz="4000" dirty="0" smtClean="0"/>
              <a:t>Coup stick.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819400" y="468086"/>
            <a:ext cx="4114800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Bravery</a:t>
            </a:r>
            <a:endParaRPr lang="en-US" sz="5400" b="1" cap="none" spc="0" dirty="0">
              <a:ln w="11430"/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57200"/>
            <a:ext cx="1243012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6543" y="402772"/>
            <a:ext cx="1243012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http://www.old-picture.com/indians/pictures/Counting-Cou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93771" y="1828800"/>
            <a:ext cx="3654666" cy="4702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2790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7169"/>
            <a:ext cx="8229600" cy="4572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A chance for glory.</a:t>
            </a:r>
          </a:p>
          <a:p>
            <a:r>
              <a:rPr lang="en-US" sz="4000" dirty="0" smtClean="0"/>
              <a:t>Someone seeking revenge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 </a:t>
            </a:r>
            <a:r>
              <a:rPr lang="en-US" sz="4000" dirty="0" smtClean="0"/>
              <a:t>For property.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4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819400" y="685800"/>
            <a:ext cx="4114800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Causes of War</a:t>
            </a:r>
            <a:endParaRPr lang="en-US" sz="4400" b="1" cap="none" spc="0" dirty="0">
              <a:ln w="11430"/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57200"/>
            <a:ext cx="1243012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6543" y="402772"/>
            <a:ext cx="1243012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 descr="http://cache2.artprintimages.com/lrg/22/2246/JW2ZD00Z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3276600"/>
            <a:ext cx="4419600" cy="3200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2790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7169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 Raiding added to tribal wealth.</a:t>
            </a:r>
          </a:p>
          <a:p>
            <a:r>
              <a:rPr lang="en-US" sz="4000" dirty="0" smtClean="0"/>
              <a:t> Apaches, Comanche's, Kiowa's raided for: food, material goods, and live stock.</a:t>
            </a:r>
          </a:p>
          <a:p>
            <a:r>
              <a:rPr lang="en-US" sz="4000" dirty="0" smtClean="0"/>
              <a:t> Also, people raided for social popularity.</a:t>
            </a:r>
          </a:p>
          <a:p>
            <a:r>
              <a:rPr lang="en-US" sz="4000" dirty="0" smtClean="0"/>
              <a:t> Owning land boosted you in the community.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4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819400" y="685800"/>
            <a:ext cx="4114800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Raids</a:t>
            </a:r>
            <a:endParaRPr lang="en-US" sz="4400" b="1" cap="none" spc="0" dirty="0">
              <a:ln w="11430"/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57200"/>
            <a:ext cx="1243012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6543" y="402772"/>
            <a:ext cx="1243012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2790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.neokistomi.com/breastplate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97256" y="1828800"/>
            <a:ext cx="2289544" cy="28956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7169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900" dirty="0" smtClean="0"/>
          </a:p>
          <a:p>
            <a:endParaRPr lang="en-US" sz="40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</a:p>
          <a:p>
            <a:pPr>
              <a:buNone/>
            </a:pPr>
            <a:endParaRPr lang="en-US" sz="4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819400" y="685800"/>
            <a:ext cx="4114800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Armor</a:t>
            </a:r>
            <a:endParaRPr lang="en-US" sz="4400" b="1" cap="none" spc="0" dirty="0">
              <a:ln w="11430"/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57200"/>
            <a:ext cx="1243012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6543" y="402772"/>
            <a:ext cx="1243012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 descr="http://images.suite101.com.s3.amazonaws.com/3022001_com_headdres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3733800"/>
            <a:ext cx="2192020" cy="262444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09600" y="2057400"/>
            <a:ext cx="525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Right: Breastplate made of bones and beads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581400" y="4953000"/>
            <a:ext cx="403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Left: Chief </a:t>
            </a:r>
            <a:r>
              <a:rPr lang="en-US" sz="2800" dirty="0" err="1" smtClean="0"/>
              <a:t>headress</a:t>
            </a:r>
            <a:r>
              <a:rPr lang="en-US" sz="2800" dirty="0" smtClean="0"/>
              <a:t> made of fur and feathers.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22790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7169"/>
            <a:ext cx="8229600" cy="4572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</a:t>
            </a:r>
            <a:r>
              <a:rPr lang="en-US" sz="2800" dirty="0" smtClean="0"/>
              <a:t>Tomahawks (at the right)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Blowguns (tube that fires</a:t>
            </a:r>
          </a:p>
          <a:p>
            <a:pPr>
              <a:buNone/>
            </a:pPr>
            <a:r>
              <a:rPr lang="en-US" sz="2800" dirty="0" smtClean="0"/>
              <a:t>p</a:t>
            </a:r>
            <a:r>
              <a:rPr lang="en-US" sz="2800" dirty="0" smtClean="0"/>
              <a:t>rojectiles or darts.</a:t>
            </a:r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dirty="0" smtClean="0"/>
              <a:t>Lances (spears)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Bows and arrows</a:t>
            </a:r>
          </a:p>
          <a:p>
            <a:r>
              <a:rPr lang="en-US" sz="2800" dirty="0" smtClean="0"/>
              <a:t>War clubs (right)</a:t>
            </a:r>
            <a:endParaRPr lang="en-US" sz="4000" dirty="0" smtClean="0"/>
          </a:p>
          <a:p>
            <a:pPr>
              <a:buNone/>
            </a:pPr>
            <a:endParaRPr lang="en-US" sz="4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819400" y="685800"/>
            <a:ext cx="4114800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Weaponry</a:t>
            </a:r>
            <a:endParaRPr lang="en-US" sz="4400" b="1" cap="none" spc="0" dirty="0">
              <a:ln w="11430"/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57200"/>
            <a:ext cx="1243012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6543" y="402772"/>
            <a:ext cx="1243012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 descr="http://www.american-indian-art.com/Tomahawk25-9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1828800"/>
            <a:ext cx="2438400" cy="1828800"/>
          </a:xfrm>
          <a:prstGeom prst="rect">
            <a:avLst/>
          </a:prstGeom>
          <a:noFill/>
        </p:spPr>
      </p:pic>
      <p:pic>
        <p:nvPicPr>
          <p:cNvPr id="4100" name="Picture 4" descr="http://www.red-path.org/war-clubs/Medium-Stone-Head-War-Club-lg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3962400"/>
            <a:ext cx="2543361" cy="22383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2790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7169"/>
            <a:ext cx="8229600" cy="4572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</a:t>
            </a:r>
            <a:r>
              <a:rPr lang="en-US" sz="3200" dirty="0" smtClean="0"/>
              <a:t>Used in combat.</a:t>
            </a:r>
          </a:p>
          <a:p>
            <a:r>
              <a:rPr lang="en-US" sz="4000" dirty="0" smtClean="0"/>
              <a:t> </a:t>
            </a:r>
            <a:r>
              <a:rPr lang="en-US" sz="3200" dirty="0" smtClean="0"/>
              <a:t>Used to reenact the moves of combat in the form of a dance. </a:t>
            </a:r>
          </a:p>
          <a:p>
            <a:r>
              <a:rPr lang="en-US" sz="3200" dirty="0" smtClean="0"/>
              <a:t> </a:t>
            </a:r>
            <a:r>
              <a:rPr lang="en-US" sz="3200" dirty="0" smtClean="0"/>
              <a:t>Usually for some ceremonial purpose.</a:t>
            </a:r>
          </a:p>
          <a:p>
            <a:r>
              <a:rPr lang="en-US" sz="3200" dirty="0" smtClean="0"/>
              <a:t> </a:t>
            </a:r>
            <a:r>
              <a:rPr lang="en-US" sz="3200" dirty="0" smtClean="0"/>
              <a:t>Refers to “ pyrrhic”, a weapon dance in ancient </a:t>
            </a:r>
            <a:r>
              <a:rPr lang="en-US" sz="3200" dirty="0" smtClean="0"/>
              <a:t>S</a:t>
            </a:r>
            <a:r>
              <a:rPr lang="en-US" sz="3200" dirty="0" smtClean="0"/>
              <a:t>parta.</a:t>
            </a:r>
          </a:p>
          <a:p>
            <a:r>
              <a:rPr lang="en-US" sz="3200" dirty="0" smtClean="0"/>
              <a:t> </a:t>
            </a:r>
            <a:r>
              <a:rPr lang="en-US" sz="3200" dirty="0" smtClean="0"/>
              <a:t>Modern day uses: reenactments. 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4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819400" y="685800"/>
            <a:ext cx="4191000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Weapon Dance</a:t>
            </a:r>
            <a:endParaRPr lang="en-US" sz="4400" b="1" cap="none" spc="0" dirty="0">
              <a:ln w="11430"/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57200"/>
            <a:ext cx="1243012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6543" y="402772"/>
            <a:ext cx="1243012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2790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308</TotalTime>
  <Words>395</Words>
  <Application>Microsoft Office PowerPoint</Application>
  <PresentationFormat>On-screen Show (4:3)</PresentationFormat>
  <Paragraphs>100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Paper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Temraz</dc:creator>
  <cp:lastModifiedBy>PC</cp:lastModifiedBy>
  <cp:revision>33</cp:revision>
  <dcterms:created xsi:type="dcterms:W3CDTF">2012-03-11T11:38:58Z</dcterms:created>
  <dcterms:modified xsi:type="dcterms:W3CDTF">2012-03-20T19:50:47Z</dcterms:modified>
</cp:coreProperties>
</file>