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1" r:id="rId1"/>
  </p:sldMasterIdLst>
  <p:sldIdLst>
    <p:sldId id="275" r:id="rId2"/>
    <p:sldId id="277" r:id="rId3"/>
    <p:sldId id="262" r:id="rId4"/>
    <p:sldId id="286" r:id="rId5"/>
    <p:sldId id="257" r:id="rId6"/>
    <p:sldId id="278" r:id="rId7"/>
    <p:sldId id="279" r:id="rId8"/>
    <p:sldId id="289" r:id="rId9"/>
    <p:sldId id="258" r:id="rId10"/>
    <p:sldId id="263" r:id="rId11"/>
    <p:sldId id="265" r:id="rId12"/>
    <p:sldId id="264" r:id="rId13"/>
    <p:sldId id="266" r:id="rId14"/>
    <p:sldId id="281" r:id="rId15"/>
    <p:sldId id="267" r:id="rId16"/>
    <p:sldId id="268" r:id="rId17"/>
    <p:sldId id="269" r:id="rId18"/>
    <p:sldId id="284" r:id="rId19"/>
    <p:sldId id="283" r:id="rId20"/>
    <p:sldId id="271" r:id="rId21"/>
    <p:sldId id="272" r:id="rId22"/>
    <p:sldId id="285" r:id="rId23"/>
    <p:sldId id="274" r:id="rId24"/>
    <p:sldId id="280" r:id="rId25"/>
    <p:sldId id="297" r:id="rId26"/>
    <p:sldId id="290" r:id="rId27"/>
    <p:sldId id="298" r:id="rId28"/>
    <p:sldId id="291" r:id="rId29"/>
    <p:sldId id="299" r:id="rId30"/>
    <p:sldId id="293" r:id="rId31"/>
    <p:sldId id="292" r:id="rId32"/>
    <p:sldId id="300" r:id="rId33"/>
    <p:sldId id="294" r:id="rId34"/>
    <p:sldId id="302" r:id="rId35"/>
    <p:sldId id="295" r:id="rId36"/>
    <p:sldId id="303" r:id="rId37"/>
    <p:sldId id="296" r:id="rId38"/>
    <p:sldId id="30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2" d="100"/>
          <a:sy n="112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February 16,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1F9E-604E-4343-9F29-EF72E8231CAD}" type="datetime4">
              <a:rPr lang="en-US" smtClean="0"/>
              <a:pPr/>
              <a:t>February 16,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E1CE-37F8-4102-8DF9-852A0A51F293}" type="datetime4">
              <a:rPr lang="en-US" smtClean="0"/>
              <a:pPr/>
              <a:t>February 16,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February 16,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3BA-01FC-4367-B6F3-ABB2645D55F1}" type="datetime4">
              <a:rPr lang="en-US" smtClean="0"/>
              <a:pPr/>
              <a:t>February 16, 2012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February 16,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DA29-3CBE-48EA-92AE-A996835462BA}" type="datetime4">
              <a:rPr lang="en-US" smtClean="0"/>
              <a:pPr/>
              <a:t>February 16, 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C054-3869-4501-B163-1BBFDE8DCE04}" type="datetime4">
              <a:rPr lang="en-US" smtClean="0"/>
              <a:pPr/>
              <a:t>February 16, 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D831-56C1-49CF-8EF7-8B9A98402BCD}" type="datetime4">
              <a:rPr lang="en-US" smtClean="0"/>
              <a:pPr/>
              <a:t>February 16, 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February 16,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A923-9BEE-48CE-9F28-5B525F399BAD}" type="datetime4">
              <a:rPr lang="en-US" smtClean="0"/>
              <a:pPr/>
              <a:t>February 16,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February 16,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074" y="152718"/>
            <a:ext cx="5791200" cy="1371600"/>
          </a:xfrm>
        </p:spPr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Brief summary on current situation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Regime’s eagerness for wealth and poverty are two main problems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The </a:t>
            </a:r>
            <a:r>
              <a:rPr lang="en-US" dirty="0">
                <a:latin typeface="Book Antiqua"/>
                <a:cs typeface="Book Antiqua"/>
              </a:rPr>
              <a:t>people blew up and formed a revolution on January 25, 2011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Book Antiqua"/>
                <a:cs typeface="Book Antiqua"/>
              </a:rPr>
              <a:t>It was the spark that led to the fire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Book Antiqua"/>
                <a:cs typeface="Book Antiqua"/>
              </a:rPr>
              <a:t>Mubarak stepped down on February 11, 2012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Book Antiqua"/>
                <a:cs typeface="Book Antiqua"/>
              </a:rPr>
              <a:t>The country is suffering instability since with the rule of the SCAF(Supreme Council of Armed Forces)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53066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Foreign aid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1/3 of all US aid goes to Israel and Egypt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Obama and Congress approved $1.3 billion military aid and $250 million in economic aid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Only 26% of Egyptians favor US economic aid to Egypt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If the US stops giving aid to Egypt, violation of Camp David accords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Foreign debt is $34.4 billion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US military aid is 25% of Egypt’s defense spending per year</a:t>
            </a:r>
          </a:p>
        </p:txBody>
      </p:sp>
    </p:spTree>
    <p:extLst>
      <p:ext uri="{BB962C8B-B14F-4D97-AF65-F5344CB8AC3E}">
        <p14:creationId xmlns:p14="http://schemas.microsoft.com/office/powerpoint/2010/main" xmlns="" val="272992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Defense budget is $4.56 billion in 2010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	</a:t>
            </a:r>
            <a:r>
              <a:rPr lang="en-US" dirty="0" smtClean="0"/>
              <a:t>Ranking 3</a:t>
            </a:r>
            <a:r>
              <a:rPr lang="en-US" baseline="30000" dirty="0" smtClean="0"/>
              <a:t>rd</a:t>
            </a:r>
            <a:r>
              <a:rPr lang="en-US" dirty="0" smtClean="0"/>
              <a:t> after Israel and Saudi Arabia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0862" y="3010813"/>
            <a:ext cx="5631594" cy="31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1326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Arab league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1n 1989, Mubarak led Egypt into being re-admitted in to the Arab League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Headquarters were located to Cairo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Egypt played a huge role in the Arab League by encouraging peace between Arab nations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Negotiate as Arabs to find solutions for the Israeli-Palestinian settlement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5373" y="4498821"/>
            <a:ext cx="4431817" cy="215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4760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Economy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Egypt’s economic situation became critical in 1990 due to the Persian Gulf crisis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bartered agreements that eliminated the need to expand foreign currency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Relations between Egypt and the Soviet Union increased, there was a $5 billion trading deal between both nations in 1990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Egypt faced a major economic downfall in the late 1980s and 1990s</a:t>
            </a:r>
            <a:endParaRPr lang="en-US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0272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348633"/>
            <a:ext cx="7620000" cy="2961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860" y="3691777"/>
            <a:ext cx="3737375" cy="2338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3956" y="3806942"/>
            <a:ext cx="3904863" cy="219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5793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Negative economic growth and heavy indebtedness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In October 1990, the Egyptian government agreed to reschedule its $18 billion debt to the Paris Club(18 Western creditor nations)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The government, therefore, increased gas, fuel, oil, electricity, flour, and wheat prices in order to profit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Domestic banks’ interest rates increased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Established industrial free zones to promote new investments and create more jobs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Rising inflation was a major problem that the country has faced 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90618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Income usually came from Suez Canal tolls and tourism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New appointed government led by Ahmed Nazif in 2004 caused more economic problems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Increase in prices was continuous </a:t>
            </a:r>
            <a:endParaRPr lang="en-US" sz="2000" dirty="0">
              <a:latin typeface="Book Antiqua"/>
              <a:cs typeface="Book Antiqua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356" r="1135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4526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Government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Under Mubarak’s rule, acquired more authority than they should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Mixed presidential-parliamentary cabinet system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People Assembly(elected upper house) and Consultative Council(lower house)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National Democratic Party was the dominant party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Muslim Brotherhood was the #1 opposition force</a:t>
            </a:r>
            <a:endParaRPr lang="en-US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6533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5184" y="257852"/>
            <a:ext cx="6942401" cy="2849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311" y="3242392"/>
            <a:ext cx="3196878" cy="2931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6700" y="3404513"/>
            <a:ext cx="3590717" cy="276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6551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Police powers are extended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Constitutional rights suspended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Any movements/demonstrations against authority are banned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Government has the right to imprison any individual at any time for no reason</a:t>
            </a:r>
            <a:endParaRPr lang="en-US" sz="2000" dirty="0">
              <a:latin typeface="Book Antiqua"/>
              <a:cs typeface="Book Antiqu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Emergency Law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548" r="8548"/>
          <a:stretch>
            <a:fillRect/>
          </a:stretch>
        </p:blipFill>
        <p:spPr>
          <a:xfrm>
            <a:off x="3575050" y="1600200"/>
            <a:ext cx="5111750" cy="4479925"/>
          </a:xfrm>
        </p:spPr>
      </p:pic>
    </p:spTree>
    <p:extLst>
      <p:ext uri="{BB962C8B-B14F-4D97-AF65-F5344CB8AC3E}">
        <p14:creationId xmlns:p14="http://schemas.microsoft.com/office/powerpoint/2010/main" xmlns="" val="3563351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>
                <a:latin typeface="Book Antiqua"/>
                <a:cs typeface="Book Antiqua"/>
              </a:rPr>
              <a:t>Egypt: The era of Mubarak(Three decades of reign)</a:t>
            </a:r>
            <a:endParaRPr lang="en-US" sz="6000" dirty="0">
              <a:latin typeface="Book Antiqua"/>
              <a:cs typeface="Book Antiqu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By: Hussein, mounzer, nadim, and youssef</a:t>
            </a:r>
            <a:endParaRPr lang="en-US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316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Judges tended to defend people against the state, but the Interior ministry ignored the presses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Mubarak followed policy of gradualism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4838" y="3099247"/>
            <a:ext cx="4055030" cy="318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2975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State corruption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Imprisonment of young activists and political figures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Emergency law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Officers could violate citizens’ privacies in their own areas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State ownership of most economic levers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Massive gap between classes/squeezed middle class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Transparency International Corruption Perceptions Index(CPI) gave Egypt rating of 3.1</a:t>
            </a:r>
            <a:endParaRPr lang="en-US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7004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2604" y="227593"/>
            <a:ext cx="5080000" cy="339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3755" y="3931122"/>
            <a:ext cx="3091652" cy="232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1126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About 20% of Egyptians are below the poverty line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Poor occupied in marginal activities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Low wage and high unemployment rates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North of Egypt more prosperous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Book Antiqua"/>
                <a:cs typeface="Book Antiqua"/>
              </a:rPr>
              <a:t>High level of malnourishment of children </a:t>
            </a:r>
            <a:endParaRPr lang="en-US" sz="2000" dirty="0">
              <a:latin typeface="Book Antiqua"/>
              <a:cs typeface="Book Antiqu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EXTREME LEVEL OF POVERTY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5745" y="1745860"/>
            <a:ext cx="4064000" cy="336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2095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Revolution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Book Antiqua"/>
                <a:cs typeface="Book Antiqua"/>
              </a:rPr>
              <a:t> </a:t>
            </a:r>
          </a:p>
          <a:p>
            <a:pPr marL="342900" lvl="0" indent="-342900" fontAlgn="base">
              <a:buFont typeface="Arial"/>
              <a:buChar char="•"/>
            </a:pPr>
            <a:r>
              <a:rPr lang="en-US" dirty="0">
                <a:latin typeface="Book Antiqua"/>
                <a:cs typeface="Book Antiqua"/>
              </a:rPr>
              <a:t>Protests started on Tuesday, January 25, and was inspired by the successful revolution in Tunisia.</a:t>
            </a:r>
          </a:p>
          <a:p>
            <a:pPr marL="342900" lvl="0" indent="-342900" fontAlgn="base">
              <a:buFont typeface="Arial"/>
              <a:buChar char="•"/>
            </a:pPr>
            <a:r>
              <a:rPr lang="en-US" dirty="0">
                <a:latin typeface="Book Antiqua"/>
                <a:cs typeface="Book Antiqua"/>
              </a:rPr>
              <a:t>Several people setting themselves on fire due to the impoverished living circumstances triggered the revolts </a:t>
            </a:r>
          </a:p>
          <a:p>
            <a:pPr marL="342900" lvl="0" indent="-342900" fontAlgn="base">
              <a:buFont typeface="Arial"/>
              <a:buChar char="•"/>
            </a:pPr>
            <a:r>
              <a:rPr lang="en-US" dirty="0">
                <a:latin typeface="Book Antiqua"/>
                <a:cs typeface="Book Antiqua"/>
              </a:rPr>
              <a:t> Thousands of people started to protest poverty, unemployment, government corruption and autocratic governance of President Hosni Mubarak </a:t>
            </a:r>
          </a:p>
          <a:p>
            <a:endParaRPr lang="en-US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841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6843" y="351547"/>
            <a:ext cx="5297367" cy="22793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133" y="2965511"/>
            <a:ext cx="6894500" cy="30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8123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Protests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Youth started the movement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Political figures such as Mohamed ElBaradei gave them support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Mubarak gave speech saying that he will not run for presidency for another term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People continued protesting and violence increased(hundreds of deaths)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VP Omar Suleiman announced that Mubarak resigned on February 11, 2011 giving SCAF the authority to rule</a:t>
            </a:r>
            <a:endParaRPr lang="en-US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572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92498" y="3050519"/>
            <a:ext cx="2979823" cy="2800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737" y="283505"/>
            <a:ext cx="6860479" cy="2533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387" y="3050519"/>
            <a:ext cx="4619487" cy="280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7834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Clashes between police and protesters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Tear gases used to separate protesters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Police withdrew on January 28, 2011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Burglars and thugs escaped from prisons and attacked residents’ properties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“Battle of the Camel” on February 2, 2011 caused many deaths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latin typeface="Book Antiqua"/>
              <a:cs typeface="Book Antiqu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9367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81157" y="406295"/>
            <a:ext cx="2957145" cy="545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058" y="567011"/>
            <a:ext cx="5420346" cy="529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1658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Early life/BACKGROUND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Mubarak and </a:t>
            </a:r>
            <a:r>
              <a:rPr lang="en-US" dirty="0" smtClean="0"/>
              <a:t>wife Suzanne </a:t>
            </a:r>
            <a:r>
              <a:rPr lang="en-US" dirty="0"/>
              <a:t>have two </a:t>
            </a:r>
            <a:r>
              <a:rPr lang="en-US" dirty="0" smtClean="0"/>
              <a:t>Children Gamal and Alaa</a:t>
            </a:r>
            <a:endParaRPr lang="en-US" dirty="0"/>
          </a:p>
          <a:p>
            <a:pPr marL="342900" lvl="0" indent="-342900">
              <a:buFont typeface="Arial"/>
              <a:buChar char="•"/>
            </a:pPr>
            <a:r>
              <a:rPr lang="en-US" dirty="0"/>
              <a:t>Graduated from the National Military Academy in 1949.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Received a Bachelors Degree in Military Science. 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/>
              <a:t>Left the Military Academy and joined the Air Force Academy.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/>
              <a:t>Served as a Splitfire Fighter for 2 years.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In 1950-1959, Mubarak trained in the Soviet Union. </a:t>
            </a:r>
          </a:p>
          <a:p>
            <a:pPr marL="342900" lvl="0" indent="-342900">
              <a:buFont typeface="Arial"/>
              <a:buChar char="•"/>
            </a:pPr>
            <a:r>
              <a:rPr lang="en-US" dirty="0"/>
              <a:t>Trained in a pilot training school in Moscow and another in Bishkek.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72650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Members of old regime got arrested including former President and family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Trials are continuing till now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Judges adjourning verdict till full evidence shows up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Witnesses are called up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Former president in bad health condition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Trials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2306" y="1524318"/>
            <a:ext cx="4608003" cy="342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38169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Clashes with military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Military slow decisions and movements jaded the people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People protested to demand rights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Military denied attacks and claimed that no violence happened from any soldier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Many deaths later on happened in events such as protests in Maspiro, Interior Ministry, and Tahrir Square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21788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084" y="294846"/>
            <a:ext cx="4013433" cy="2812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04" y="3290452"/>
            <a:ext cx="7416123" cy="2621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4447" y="498971"/>
            <a:ext cx="3340167" cy="222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48199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Recently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Egyptian people had the right to vote for first time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National Assembly formed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Consists mostly of Muslim Brotherhood party(50%)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El Noor party(Islamic force) forms 25%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The other 25% is formed by liberals, youth, and the Egyptian Alliance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Consultative council elections are being held now</a:t>
            </a:r>
            <a:endParaRPr lang="en-US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8551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5886" y="655780"/>
            <a:ext cx="7159898" cy="30656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724" y="4037939"/>
            <a:ext cx="3371526" cy="21128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3765" y="4252899"/>
            <a:ext cx="2846909" cy="189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5387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People protesting again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Insisting that SCAF leave authority and start presidential elections as soon as possible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SCAF stated that elections to be in April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Disaster in soccer match in Portsaid added fuel to the fire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Caused 74 deaths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Egyptian FA were removed and asked to explain the dreadful event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27878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9040" y="759795"/>
            <a:ext cx="7506840" cy="534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3615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National Assembly is trying to find solutions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Preparations for presidential elections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People claim that before anything happens there has to be strict actions against the ones responsible for deaths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Protests continue every day especially each Friday</a:t>
            </a:r>
          </a:p>
          <a:p>
            <a:endParaRPr lang="en-US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7716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205" y="895876"/>
            <a:ext cx="3302000" cy="25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683" y="3571959"/>
            <a:ext cx="3260360" cy="2597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0562" y="796981"/>
            <a:ext cx="38862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7350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7187" y="1144736"/>
            <a:ext cx="7309796" cy="53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4003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Sadat assassination and Mubarak as president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People approved vice president Mubarak and he became Egypt’s fourth president in October 14, 1981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Mubarak continues Sadat’s way of rule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latin typeface="Book Antiqua"/>
              <a:cs typeface="Book Antiqu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8187" y="3125224"/>
            <a:ext cx="6012677" cy="261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8850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Early years of rule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Fought political Islamic groups such as Muslim brotherhood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Jailed over 2500 of Islamic group activists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Continued most of Sadat’s foreign and domestic policies such as Camp David Peace treaty with Israel and relations with the USA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Increased production of affordable housing, medicine, food, and clothes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Was firm in taking actions and giving consequences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Fired ministers that weren’t capable of fulfilling their quests and fined members of parliament that had unnecessary absences 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pPr marL="342900" indent="-342900">
              <a:buFont typeface="Arial"/>
              <a:buChar char="•"/>
            </a:pPr>
            <a:endParaRPr lang="en-US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743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Tried to pressure Israel to approve Palestinian settlement with the aid of the USA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Improved relations with, the former allies, the Soviet Union</a:t>
            </a:r>
            <a:endParaRPr lang="en-US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6795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372" y="254000"/>
            <a:ext cx="8282634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3473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Relationships with Israel and the usa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Egypt has been receiving financial aid from the US and it reached a debt of $18 billion by 1990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Egypt tried to lessen the debt by the government increased the prices of taxes, gasoline , electricity, and food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The people were upset from the raise of prices but couldn’t do anything due to the power of the authorization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Tried to solve Israeli/Palestinian settlement 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387" y="4508818"/>
            <a:ext cx="3339570" cy="1757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3801" y="4335013"/>
            <a:ext cx="3429197" cy="17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21544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Couture.thmx</Template>
  <TotalTime>2324</TotalTime>
  <Words>1136</Words>
  <Application>Microsoft Office PowerPoint</Application>
  <PresentationFormat>On-screen Show (4:3)</PresentationFormat>
  <Paragraphs>133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Essential</vt:lpstr>
      <vt:lpstr>Brief summary on current situation</vt:lpstr>
      <vt:lpstr>Egypt: The era of Mubarak(Three decades of reign)</vt:lpstr>
      <vt:lpstr>Early life/BACKGROUND</vt:lpstr>
      <vt:lpstr>Slide 4</vt:lpstr>
      <vt:lpstr>Sadat assassination and Mubarak as president</vt:lpstr>
      <vt:lpstr>Early years of rule</vt:lpstr>
      <vt:lpstr>Slide 7</vt:lpstr>
      <vt:lpstr>Slide 8</vt:lpstr>
      <vt:lpstr>Relationships with Israel and the usa</vt:lpstr>
      <vt:lpstr>Foreign aid</vt:lpstr>
      <vt:lpstr>Slide 11</vt:lpstr>
      <vt:lpstr>Arab league</vt:lpstr>
      <vt:lpstr>Economy</vt:lpstr>
      <vt:lpstr>Slide 14</vt:lpstr>
      <vt:lpstr>Slide 15</vt:lpstr>
      <vt:lpstr>Slide 16</vt:lpstr>
      <vt:lpstr>Government</vt:lpstr>
      <vt:lpstr>Slide 18</vt:lpstr>
      <vt:lpstr>Emergency Law</vt:lpstr>
      <vt:lpstr>Slide 20</vt:lpstr>
      <vt:lpstr>State corruption</vt:lpstr>
      <vt:lpstr>Slide 22</vt:lpstr>
      <vt:lpstr>EXTREME LEVEL OF POVERTY</vt:lpstr>
      <vt:lpstr>Revolution</vt:lpstr>
      <vt:lpstr>Slide 25</vt:lpstr>
      <vt:lpstr>Protests</vt:lpstr>
      <vt:lpstr>Slide 27</vt:lpstr>
      <vt:lpstr>Slide 28</vt:lpstr>
      <vt:lpstr>Slide 29</vt:lpstr>
      <vt:lpstr>Trials</vt:lpstr>
      <vt:lpstr>Clashes with military</vt:lpstr>
      <vt:lpstr>Slide 32</vt:lpstr>
      <vt:lpstr>Recently</vt:lpstr>
      <vt:lpstr>Slide 34</vt:lpstr>
      <vt:lpstr>Slide 35</vt:lpstr>
      <vt:lpstr>Slide 36</vt:lpstr>
      <vt:lpstr>Slide 37</vt:lpstr>
      <vt:lpstr>Slide 38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 decades of reign</dc:title>
  <dc:creator>MacBooK Pro</dc:creator>
  <cp:lastModifiedBy>ksmith</cp:lastModifiedBy>
  <cp:revision>34</cp:revision>
  <dcterms:created xsi:type="dcterms:W3CDTF">2012-02-09T09:11:17Z</dcterms:created>
  <dcterms:modified xsi:type="dcterms:W3CDTF">2012-02-16T09:04:41Z</dcterms:modified>
</cp:coreProperties>
</file>